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8" r:id="rId2"/>
    <p:sldId id="279" r:id="rId3"/>
    <p:sldId id="299" r:id="rId4"/>
    <p:sldId id="286" r:id="rId5"/>
    <p:sldId id="300" r:id="rId6"/>
    <p:sldId id="287" r:id="rId7"/>
    <p:sldId id="284" r:id="rId8"/>
  </p:sldIdLst>
  <p:sldSz cx="12192000" cy="6858000"/>
  <p:notesSz cx="6858000" cy="9144000"/>
  <p:embeddedFontLst>
    <p:embeddedFont>
      <p:font typeface="汉仪尚巍手书W" panose="02010600030101010101" charset="-122"/>
      <p:regular r:id="rId9"/>
    </p:embeddedFont>
    <p:embeddedFont>
      <p:font typeface="汉仪雅酷黑 55W" panose="020B0504020202020204" charset="-122"/>
      <p:regular r:id="rId10"/>
    </p:embeddedFont>
    <p:embeddedFont>
      <p:font typeface="思源黑体 CN Normal" panose="02010600030101010101" charset="-122"/>
      <p:regular r:id="rId11"/>
    </p:embeddedFont>
  </p:embeddedFontLst>
  <p:custDataLst>
    <p:tags r:id="rId1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4275"/>
    <a:srgbClr val="F0DDC0"/>
    <a:srgbClr val="C77054"/>
    <a:srgbClr val="4A302B"/>
    <a:srgbClr val="FFF4F2"/>
    <a:srgbClr val="3F5264"/>
    <a:srgbClr val="2F5597"/>
    <a:srgbClr val="FAFBFE"/>
    <a:srgbClr val="99B2DF"/>
    <a:srgbClr val="3D6D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652" autoAdjust="0"/>
    <p:restoredTop sz="94660"/>
  </p:normalViewPr>
  <p:slideViewPr>
    <p:cSldViewPr snapToGrid="0">
      <p:cViewPr varScale="1">
        <p:scale>
          <a:sx n="82" d="100"/>
          <a:sy n="82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185D51-3D05-4571-A283-B4A35CD20CD1}" type="datetimeFigureOut">
              <a:rPr lang="zh-CN" altLang="en-US" smtClean="0"/>
              <a:t>2024/1/8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FB187E-2E7E-4C60-849C-ECEFA0A1AE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85D51-3D05-4571-A283-B4A35CD20CD1}" type="datetimeFigureOut">
              <a:rPr lang="zh-CN" altLang="en-US" smtClean="0"/>
              <a:t>2024/1/8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FB187E-2E7E-4C60-849C-ECEFA0A1AE2E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efocus.com/tag/ic/" TargetMode="Externa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3.xml"/><Relationship Id="rId5" Type="http://schemas.openxmlformats.org/officeDocument/2006/relationships/hyperlink" Target="https://www.eefocus.com/tag/%E4%BD%8E%E5%8A%9F%E8%80%97/" TargetMode="External"/><Relationship Id="rId4" Type="http://schemas.openxmlformats.org/officeDocument/2006/relationships/hyperlink" Target="https://www.eefocus.com/baike/502953.html" TargetMode="Externa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海上有许多云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" r="8152" b="2840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矩形: 圆角 15"/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alpha val="40000"/>
                </a:schemeClr>
              </a:gs>
              <a:gs pos="100000">
                <a:schemeClr val="bg1">
                  <a:alpha val="0"/>
                </a:scheme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564904" y="1584376"/>
            <a:ext cx="11204575" cy="1322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80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ARM</a:t>
            </a:r>
            <a:r>
              <a:rPr lang="zh-CN" altLang="en-US" sz="80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架构与</a:t>
            </a:r>
            <a:r>
              <a:rPr lang="en-US" altLang="zh-CN" sz="80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X86</a:t>
            </a:r>
            <a:r>
              <a:rPr lang="zh-CN" altLang="en-US" sz="80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架构</a:t>
            </a:r>
          </a:p>
        </p:txBody>
      </p:sp>
      <p:sp>
        <p:nvSpPr>
          <p:cNvPr id="17" name="文本框 16"/>
          <p:cNvSpPr txBox="1"/>
          <p:nvPr/>
        </p:nvSpPr>
        <p:spPr>
          <a:xfrm>
            <a:off x="4006827" y="3852218"/>
            <a:ext cx="4178347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dirty="0">
                <a:solidFill>
                  <a:srgbClr val="254275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-</a:t>
            </a:r>
            <a:r>
              <a:rPr lang="zh-CN" altLang="en-US" sz="2400" dirty="0">
                <a:solidFill>
                  <a:srgbClr val="254275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汇报人：</a:t>
            </a:r>
            <a:r>
              <a:rPr lang="en-US" altLang="zh-CN" sz="2400" dirty="0">
                <a:solidFill>
                  <a:srgbClr val="254275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-</a:t>
            </a:r>
            <a:endParaRPr lang="zh-CN" altLang="en-US" sz="2400" dirty="0">
              <a:solidFill>
                <a:srgbClr val="254275"/>
              </a:solidFill>
              <a:latin typeface="汉仪雅酷黑 55W" panose="020B0504020202020204" pitchFamily="34" charset="-122"/>
              <a:ea typeface="汉仪雅酷黑 55W" panose="020B0504020202020204" pitchFamily="34" charset="-122"/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海上有许多云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" r="8152" b="2840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矩形: 圆角 15"/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alpha val="45000"/>
                </a:schemeClr>
              </a:gs>
              <a:gs pos="100000">
                <a:schemeClr val="bg1"/>
              </a:gs>
            </a:gsLst>
            <a:lin ang="0" scaled="0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/>
          <p:cNvSpPr/>
          <p:nvPr/>
        </p:nvSpPr>
        <p:spPr>
          <a:xfrm>
            <a:off x="6108065" y="4923155"/>
            <a:ext cx="5617845" cy="7067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4000" dirty="0">
                <a:solidFill>
                  <a:srgbClr val="254275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X86</a:t>
            </a:r>
            <a:r>
              <a:rPr lang="zh-CN" altLang="en-US" sz="4000" dirty="0">
                <a:solidFill>
                  <a:srgbClr val="254275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架构产品</a:t>
            </a:r>
          </a:p>
        </p:txBody>
      </p:sp>
      <p:sp>
        <p:nvSpPr>
          <p:cNvPr id="24" name="椭圆 23"/>
          <p:cNvSpPr/>
          <p:nvPr/>
        </p:nvSpPr>
        <p:spPr>
          <a:xfrm>
            <a:off x="5068833" y="1186030"/>
            <a:ext cx="739500" cy="739500"/>
          </a:xfrm>
          <a:prstGeom prst="ellipse">
            <a:avLst/>
          </a:prstGeom>
          <a:solidFill>
            <a:srgbClr val="25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54275"/>
              </a:solidFill>
              <a:latin typeface="汉仪雅酷黑 55W" panose="020B0504020202020204" pitchFamily="34" charset="-122"/>
              <a:ea typeface="汉仪雅酷黑 55W" panose="020B0504020202020204" pitchFamily="34" charset="-122"/>
              <a:cs typeface="+mn-ea"/>
              <a:sym typeface="+mn-lt"/>
            </a:endParaRPr>
          </a:p>
        </p:txBody>
      </p:sp>
      <p:sp>
        <p:nvSpPr>
          <p:cNvPr id="25" name="矩形 24"/>
          <p:cNvSpPr/>
          <p:nvPr/>
        </p:nvSpPr>
        <p:spPr>
          <a:xfrm>
            <a:off x="5121711" y="1236830"/>
            <a:ext cx="6475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36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壹</a:t>
            </a:r>
          </a:p>
        </p:txBody>
      </p:sp>
      <p:sp>
        <p:nvSpPr>
          <p:cNvPr id="26" name="椭圆 25"/>
          <p:cNvSpPr/>
          <p:nvPr/>
        </p:nvSpPr>
        <p:spPr>
          <a:xfrm>
            <a:off x="5068833" y="2453839"/>
            <a:ext cx="739500" cy="739500"/>
          </a:xfrm>
          <a:prstGeom prst="ellipse">
            <a:avLst/>
          </a:prstGeom>
          <a:solidFill>
            <a:srgbClr val="25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54275"/>
              </a:solidFill>
              <a:latin typeface="汉仪雅酷黑 55W" panose="020B0504020202020204" pitchFamily="34" charset="-122"/>
              <a:ea typeface="汉仪雅酷黑 55W" panose="020B0504020202020204" pitchFamily="34" charset="-122"/>
              <a:cs typeface="+mn-ea"/>
              <a:sym typeface="+mn-lt"/>
            </a:endParaRPr>
          </a:p>
        </p:txBody>
      </p:sp>
      <p:sp>
        <p:nvSpPr>
          <p:cNvPr id="27" name="矩形 26"/>
          <p:cNvSpPr/>
          <p:nvPr/>
        </p:nvSpPr>
        <p:spPr>
          <a:xfrm>
            <a:off x="5121711" y="2504639"/>
            <a:ext cx="6475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36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贰</a:t>
            </a:r>
          </a:p>
        </p:txBody>
      </p:sp>
      <p:sp>
        <p:nvSpPr>
          <p:cNvPr id="28" name="椭圆 27"/>
          <p:cNvSpPr/>
          <p:nvPr/>
        </p:nvSpPr>
        <p:spPr>
          <a:xfrm>
            <a:off x="5068833" y="3699952"/>
            <a:ext cx="739500" cy="739500"/>
          </a:xfrm>
          <a:prstGeom prst="ellipse">
            <a:avLst/>
          </a:prstGeom>
          <a:solidFill>
            <a:srgbClr val="25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54275"/>
              </a:solidFill>
              <a:latin typeface="汉仪雅酷黑 55W" panose="020B0504020202020204" pitchFamily="34" charset="-122"/>
              <a:ea typeface="汉仪雅酷黑 55W" panose="020B0504020202020204" pitchFamily="34" charset="-122"/>
              <a:cs typeface="+mn-ea"/>
              <a:sym typeface="+mn-lt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5121711" y="3750752"/>
            <a:ext cx="6475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36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叁</a:t>
            </a:r>
          </a:p>
        </p:txBody>
      </p:sp>
      <p:sp>
        <p:nvSpPr>
          <p:cNvPr id="30" name="椭圆 29"/>
          <p:cNvSpPr/>
          <p:nvPr/>
        </p:nvSpPr>
        <p:spPr>
          <a:xfrm>
            <a:off x="5068833" y="4967761"/>
            <a:ext cx="739500" cy="739500"/>
          </a:xfrm>
          <a:prstGeom prst="ellipse">
            <a:avLst/>
          </a:prstGeom>
          <a:solidFill>
            <a:srgbClr val="25427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254275"/>
              </a:solidFill>
              <a:latin typeface="汉仪雅酷黑 55W" panose="020B0504020202020204" pitchFamily="34" charset="-122"/>
              <a:ea typeface="汉仪雅酷黑 55W" panose="020B0504020202020204" pitchFamily="34" charset="-122"/>
              <a:cs typeface="+mn-ea"/>
              <a:sym typeface="+mn-lt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5121711" y="5018561"/>
            <a:ext cx="64753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zh-CN" altLang="en-US" sz="36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肆</a:t>
            </a:r>
          </a:p>
        </p:txBody>
      </p:sp>
      <p:sp>
        <p:nvSpPr>
          <p:cNvPr id="32" name="文本框 31"/>
          <p:cNvSpPr txBox="1"/>
          <p:nvPr/>
        </p:nvSpPr>
        <p:spPr>
          <a:xfrm>
            <a:off x="1101727" y="2058801"/>
            <a:ext cx="165735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96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目</a:t>
            </a:r>
          </a:p>
        </p:txBody>
      </p:sp>
      <p:sp>
        <p:nvSpPr>
          <p:cNvPr id="33" name="文本框 32"/>
          <p:cNvSpPr txBox="1"/>
          <p:nvPr/>
        </p:nvSpPr>
        <p:spPr>
          <a:xfrm>
            <a:off x="1949454" y="3017620"/>
            <a:ext cx="1600200" cy="186204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15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录</a:t>
            </a:r>
          </a:p>
        </p:txBody>
      </p:sp>
      <p:sp>
        <p:nvSpPr>
          <p:cNvPr id="34" name="文本框 33"/>
          <p:cNvSpPr txBox="1"/>
          <p:nvPr/>
        </p:nvSpPr>
        <p:spPr>
          <a:xfrm>
            <a:off x="2459425" y="2739668"/>
            <a:ext cx="1358132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dist"/>
            <a:r>
              <a:rPr lang="en-US" altLang="zh-CN" sz="16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CONTENTS</a:t>
            </a:r>
            <a:endParaRPr lang="zh-CN" altLang="en-US" sz="1600" dirty="0">
              <a:solidFill>
                <a:srgbClr val="254275"/>
              </a:solidFill>
              <a:latin typeface="汉仪尚巍手书W" panose="00020600040101010101" pitchFamily="18" charset="-122"/>
              <a:ea typeface="汉仪尚巍手书W" panose="00020600040101010101" pitchFamily="18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海上有许多云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" r="8152" b="2840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16" name="矩形: 圆角 15"/>
          <p:cNvSpPr/>
          <p:nvPr/>
        </p:nvSpPr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  <a:gradFill>
            <a:gsLst>
              <a:gs pos="0">
                <a:schemeClr val="bg1">
                  <a:alpha val="60000"/>
                </a:schemeClr>
              </a:gs>
              <a:gs pos="100000">
                <a:schemeClr val="bg1">
                  <a:alpha val="30000"/>
                </a:schemeClr>
              </a:gs>
            </a:gsLst>
            <a:lin ang="5400000" scaled="1"/>
          </a:gra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1108710" y="1677670"/>
            <a:ext cx="10340340" cy="132207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80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常见</a:t>
            </a:r>
            <a:r>
              <a:rPr lang="en-US" altLang="zh-CN" sz="80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X86</a:t>
            </a:r>
            <a:r>
              <a:rPr lang="zh-CN" altLang="en-US" sz="80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产品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0" y="177800"/>
            <a:ext cx="12192000" cy="0"/>
          </a:xfrm>
          <a:prstGeom prst="line">
            <a:avLst/>
          </a:prstGeom>
          <a:ln w="19050">
            <a:solidFill>
              <a:srgbClr val="2542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-1" y="73680"/>
            <a:ext cx="3704253" cy="523220"/>
          </a:xfrm>
          <a:prstGeom prst="roundRect">
            <a:avLst>
              <a:gd name="adj" fmla="val 0"/>
            </a:avLst>
          </a:prstGeom>
          <a:solidFill>
            <a:srgbClr val="25427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83100" y="117280"/>
            <a:ext cx="3338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i="0" dirty="0">
                <a:solidFill>
                  <a:schemeClr val="bg1"/>
                </a:solidFill>
                <a:effectLst/>
                <a:latin typeface="Helvetica Neue"/>
              </a:rPr>
              <a:t>X86</a:t>
            </a:r>
            <a:r>
              <a:rPr lang="zh-CN" altLang="en-US" sz="2800" b="1" i="0" dirty="0">
                <a:solidFill>
                  <a:schemeClr val="bg1"/>
                </a:solidFill>
                <a:effectLst/>
                <a:latin typeface="Helvetica Neue"/>
              </a:rPr>
              <a:t>架构</a:t>
            </a:r>
            <a:endParaRPr lang="zh-CN" altLang="en-US" sz="28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  <a:cs typeface="+mn-ea"/>
              <a:sym typeface="+mn-lt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0" y="6750050"/>
            <a:ext cx="12192000" cy="0"/>
          </a:xfrm>
          <a:prstGeom prst="line">
            <a:avLst/>
          </a:prstGeom>
          <a:ln w="19050">
            <a:solidFill>
              <a:srgbClr val="2542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>
            <a:extLst>
              <a:ext uri="{FF2B5EF4-FFF2-40B4-BE49-F238E27FC236}">
                <a16:creationId xmlns:a16="http://schemas.microsoft.com/office/drawing/2014/main" id="{C35E7847-8AF0-60A9-1CEF-62DEBE63EB9B}"/>
              </a:ext>
            </a:extLst>
          </p:cNvPr>
          <p:cNvSpPr txBox="1"/>
          <p:nvPr/>
        </p:nvSpPr>
        <p:spPr>
          <a:xfrm>
            <a:off x="353007" y="2958911"/>
            <a:ext cx="512406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   X86</a:t>
            </a:r>
            <a:r>
              <a:rPr lang="zh-CN" altLang="en-US" dirty="0"/>
              <a:t>架构是一种计算机架构，是目前个人电脑和大多数服务器所使用的架构。</a:t>
            </a:r>
            <a:endParaRPr lang="en-US" altLang="zh-CN" dirty="0"/>
          </a:p>
          <a:p>
            <a:r>
              <a:rPr lang="en-US" altLang="zh-CN" dirty="0"/>
              <a:t>         X86</a:t>
            </a:r>
            <a:r>
              <a:rPr lang="zh-CN" altLang="en-US" dirty="0"/>
              <a:t>架构的计算机包括台式机、笔记本电脑、服务器等硬件设备。</a:t>
            </a:r>
            <a:r>
              <a:rPr lang="en-US" altLang="zh-CN" dirty="0"/>
              <a:t>X86</a:t>
            </a:r>
            <a:r>
              <a:rPr lang="zh-CN" altLang="en-US" dirty="0"/>
              <a:t>架构的计算机运行的操作系统包括 </a:t>
            </a:r>
            <a:r>
              <a:rPr lang="en-US" altLang="zh-CN" dirty="0"/>
              <a:t>Windows</a:t>
            </a:r>
            <a:r>
              <a:rPr lang="zh-CN" altLang="en-US" dirty="0"/>
              <a:t>、</a:t>
            </a:r>
            <a:r>
              <a:rPr lang="en-US" altLang="zh-CN" dirty="0"/>
              <a:t>Linux</a:t>
            </a:r>
            <a:r>
              <a:rPr lang="zh-CN" altLang="en-US" dirty="0"/>
              <a:t>、</a:t>
            </a:r>
            <a:r>
              <a:rPr lang="en-US" altLang="zh-CN" dirty="0"/>
              <a:t>Mac OS </a:t>
            </a:r>
            <a:r>
              <a:rPr lang="zh-CN" altLang="en-US" dirty="0"/>
              <a:t>等。</a:t>
            </a:r>
            <a:r>
              <a:rPr lang="en-US" altLang="zh-CN" dirty="0"/>
              <a:t>X86</a:t>
            </a:r>
            <a:r>
              <a:rPr lang="zh-CN" altLang="en-US" dirty="0"/>
              <a:t>架构的计算机具有较高的性能和可扩展性，广泛应用于商业、教育、科研等领域</a:t>
            </a: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69E6A3C-AB5E-0912-B91D-FF15886A15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33083" y="969772"/>
            <a:ext cx="6105910" cy="3639284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0" y="177800"/>
            <a:ext cx="12192000" cy="0"/>
          </a:xfrm>
          <a:prstGeom prst="line">
            <a:avLst/>
          </a:prstGeom>
          <a:ln w="19050">
            <a:solidFill>
              <a:srgbClr val="2542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-1" y="73680"/>
            <a:ext cx="3704253" cy="523220"/>
          </a:xfrm>
          <a:prstGeom prst="roundRect">
            <a:avLst>
              <a:gd name="adj" fmla="val 0"/>
            </a:avLst>
          </a:prstGeom>
          <a:solidFill>
            <a:srgbClr val="25427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83100" y="117280"/>
            <a:ext cx="333805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800" b="1" i="0" dirty="0">
                <a:solidFill>
                  <a:schemeClr val="bg1"/>
                </a:solidFill>
                <a:effectLst/>
                <a:latin typeface="Helvetica Neue"/>
              </a:rPr>
              <a:t>X86</a:t>
            </a:r>
            <a:r>
              <a:rPr lang="zh-CN" altLang="en-US" sz="2800" b="1" i="0" dirty="0">
                <a:solidFill>
                  <a:schemeClr val="bg1"/>
                </a:solidFill>
                <a:effectLst/>
                <a:latin typeface="Helvetica Neue"/>
              </a:rPr>
              <a:t>架构的</a:t>
            </a:r>
            <a:r>
              <a:rPr lang="en-US" altLang="zh-CN" sz="2800" b="1" i="0" dirty="0">
                <a:solidFill>
                  <a:schemeClr val="bg1"/>
                </a:solidFill>
                <a:effectLst/>
                <a:latin typeface="Helvetica Neue"/>
              </a:rPr>
              <a:t>CPU</a:t>
            </a:r>
            <a:endParaRPr lang="zh-CN" altLang="en-US" sz="2800" dirty="0">
              <a:solidFill>
                <a:schemeClr val="bg1"/>
              </a:solidFill>
              <a:latin typeface="汉仪雅酷黑 55W" panose="020B0504020202020204" pitchFamily="34" charset="-122"/>
              <a:ea typeface="汉仪雅酷黑 55W" panose="020B0504020202020204" pitchFamily="34" charset="-122"/>
              <a:cs typeface="+mn-ea"/>
              <a:sym typeface="+mn-lt"/>
            </a:endParaRPr>
          </a:p>
        </p:txBody>
      </p:sp>
      <p:cxnSp>
        <p:nvCxnSpPr>
          <p:cNvPr id="7" name="直接连接符 6"/>
          <p:cNvCxnSpPr/>
          <p:nvPr/>
        </p:nvCxnSpPr>
        <p:spPr>
          <a:xfrm>
            <a:off x="0" y="6750050"/>
            <a:ext cx="12192000" cy="0"/>
          </a:xfrm>
          <a:prstGeom prst="line">
            <a:avLst/>
          </a:prstGeom>
          <a:ln w="19050">
            <a:solidFill>
              <a:srgbClr val="2542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>
            <a:extLst>
              <a:ext uri="{FF2B5EF4-FFF2-40B4-BE49-F238E27FC236}">
                <a16:creationId xmlns:a16="http://schemas.microsoft.com/office/drawing/2014/main" id="{67235220-2A92-1340-AA85-0BC15E425403}"/>
              </a:ext>
            </a:extLst>
          </p:cNvPr>
          <p:cNvSpPr txBox="1"/>
          <p:nvPr/>
        </p:nvSpPr>
        <p:spPr>
          <a:xfrm>
            <a:off x="1150775" y="1928910"/>
            <a:ext cx="989044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     目前市场上比较常见的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X86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架构的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CPU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厂商主要有：英特尔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(Intel)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、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AMD(Advanced M</a:t>
            </a:r>
            <a:r>
              <a:rPr lang="en-US" altLang="zh-CN" b="0" i="0" u="none" strike="noStrike" dirty="0">
                <a:solidFill>
                  <a:srgbClr val="426FC4"/>
                </a:solidFill>
                <a:effectLst/>
                <a:latin typeface="Helvetica Neue"/>
                <a:hlinkClick r:id="rId3"/>
              </a:rPr>
              <a:t>ic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ro Devices)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、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VIA Technologies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。</a:t>
            </a:r>
            <a:endParaRPr lang="en-US" altLang="zh-CN" b="0" i="0" dirty="0">
              <a:solidFill>
                <a:srgbClr val="19232E"/>
              </a:solidFill>
              <a:effectLst/>
              <a:latin typeface="Helvetica Neue"/>
            </a:endParaRPr>
          </a:p>
          <a:p>
            <a:pPr algn="just"/>
            <a:endParaRPr lang="zh-CN" altLang="en-US" b="0" i="0" dirty="0">
              <a:solidFill>
                <a:srgbClr val="19232E"/>
              </a:solidFill>
              <a:effectLst/>
              <a:latin typeface="Helvetica Neue"/>
            </a:endParaRPr>
          </a:p>
          <a:p>
            <a:pPr algn="just"/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    英特尔是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X86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架构的创始人和主要推动者，其旗舰产品包括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Core i9, Core i7, Core i5, Core i3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等系列。</a:t>
            </a:r>
            <a:endParaRPr lang="en-US" altLang="zh-CN" b="0" i="0" dirty="0">
              <a:solidFill>
                <a:srgbClr val="19232E"/>
              </a:solidFill>
              <a:effectLst/>
              <a:latin typeface="Helvetica Neue"/>
            </a:endParaRPr>
          </a:p>
          <a:p>
            <a:pPr algn="just"/>
            <a:endParaRPr lang="zh-CN" altLang="en-US" b="0" i="0" dirty="0">
              <a:solidFill>
                <a:srgbClr val="19232E"/>
              </a:solidFill>
              <a:effectLst/>
              <a:latin typeface="Helvetica Neue"/>
            </a:endParaRPr>
          </a:p>
          <a:p>
            <a:pPr algn="just"/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     AMD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是英特尔的竞争对手，也是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X86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处理器市场的另一大头，其常见产品有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Ryzen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、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Athlon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等系列。</a:t>
            </a:r>
            <a:endParaRPr lang="en-US" altLang="zh-CN" b="0" i="0" dirty="0">
              <a:solidFill>
                <a:srgbClr val="19232E"/>
              </a:solidFill>
              <a:effectLst/>
              <a:latin typeface="Helvetica Neue"/>
            </a:endParaRPr>
          </a:p>
          <a:p>
            <a:pPr algn="just"/>
            <a:endParaRPr lang="zh-CN" altLang="en-US" b="0" i="0" dirty="0">
              <a:solidFill>
                <a:srgbClr val="19232E"/>
              </a:solidFill>
              <a:effectLst/>
              <a:latin typeface="Helvetica Neue"/>
            </a:endParaRPr>
          </a:p>
          <a:p>
            <a:pPr algn="just"/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     VIA Technologies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则是一家中国台湾公司，出品的</a:t>
            </a:r>
            <a:r>
              <a:rPr lang="en-US" altLang="zh-CN" b="0" i="0" dirty="0">
                <a:solidFill>
                  <a:srgbClr val="19232E"/>
                </a:solidFill>
                <a:effectLst/>
                <a:latin typeface="Helvetica Neue"/>
              </a:rPr>
              <a:t>X86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架构处理器主要应用于</a:t>
            </a:r>
            <a:r>
              <a:rPr lang="zh-CN" altLang="en-US" b="0" i="0" u="none" strike="noStrike" dirty="0">
                <a:solidFill>
                  <a:srgbClr val="426FC4"/>
                </a:solidFill>
                <a:effectLst/>
                <a:latin typeface="Helvetica Neue"/>
                <a:hlinkClick r:id="rId4"/>
              </a:rPr>
              <a:t>嵌入式系统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和超</a:t>
            </a:r>
            <a:r>
              <a:rPr lang="zh-CN" altLang="en-US" b="0" i="0" u="none" strike="noStrike" dirty="0">
                <a:solidFill>
                  <a:srgbClr val="426FC4"/>
                </a:solidFill>
                <a:effectLst/>
                <a:latin typeface="Helvetica Neue"/>
                <a:hlinkClick r:id="rId5"/>
              </a:rPr>
              <a:t>低功耗</a:t>
            </a:r>
            <a:r>
              <a:rPr lang="zh-CN" altLang="en-US" b="0" i="0" dirty="0">
                <a:solidFill>
                  <a:srgbClr val="19232E"/>
                </a:solidFill>
                <a:effectLst/>
                <a:latin typeface="Helvetica Neue"/>
              </a:rPr>
              <a:t>应用。</a:t>
            </a:r>
          </a:p>
          <a:p>
            <a:endParaRPr lang="zh-CN" altLang="en-US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40226374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0" y="177800"/>
            <a:ext cx="12192000" cy="0"/>
          </a:xfrm>
          <a:prstGeom prst="line">
            <a:avLst/>
          </a:prstGeom>
          <a:ln w="19050">
            <a:solidFill>
              <a:srgbClr val="2542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: 圆角 1"/>
          <p:cNvSpPr/>
          <p:nvPr/>
        </p:nvSpPr>
        <p:spPr>
          <a:xfrm>
            <a:off x="0" y="73680"/>
            <a:ext cx="2692400" cy="523220"/>
          </a:xfrm>
          <a:prstGeom prst="roundRect">
            <a:avLst>
              <a:gd name="adj" fmla="val 0"/>
            </a:avLst>
          </a:prstGeom>
          <a:solidFill>
            <a:srgbClr val="254275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14277" y="86380"/>
            <a:ext cx="2476523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zh-CN" altLang="en-US" sz="2800" dirty="0">
                <a:solidFill>
                  <a:schemeClr val="bg1"/>
                </a:solidFill>
                <a:latin typeface="汉仪雅酷黑 55W" panose="020B0504020202020204" pitchFamily="34" charset="-122"/>
                <a:ea typeface="汉仪雅酷黑 55W" panose="020B0504020202020204" pitchFamily="34" charset="-122"/>
                <a:cs typeface="+mn-ea"/>
                <a:sym typeface="+mn-lt"/>
              </a:rPr>
              <a:t>对比分析</a:t>
            </a:r>
          </a:p>
        </p:txBody>
      </p:sp>
      <p:cxnSp>
        <p:nvCxnSpPr>
          <p:cNvPr id="7" name="直接连接符 6"/>
          <p:cNvCxnSpPr/>
          <p:nvPr/>
        </p:nvCxnSpPr>
        <p:spPr>
          <a:xfrm>
            <a:off x="0" y="6750050"/>
            <a:ext cx="12192000" cy="0"/>
          </a:xfrm>
          <a:prstGeom prst="line">
            <a:avLst/>
          </a:prstGeom>
          <a:ln w="19050">
            <a:solidFill>
              <a:srgbClr val="2542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3" name="表格 12"/>
          <p:cNvGraphicFramePr/>
          <p:nvPr>
            <p:custDataLst>
              <p:tags r:id="rId1"/>
            </p:custDataLst>
            <p:extLst>
              <p:ext uri="{D42A27DB-BD31-4B8C-83A1-F6EECF244321}">
                <p14:modId xmlns:p14="http://schemas.microsoft.com/office/powerpoint/2010/main" val="1684810628"/>
              </p:ext>
            </p:extLst>
          </p:nvPr>
        </p:nvGraphicFramePr>
        <p:xfrm>
          <a:off x="114935" y="639445"/>
          <a:ext cx="11872595" cy="59588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3131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72669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96176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55282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buNone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46304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>
                        <a:solidFill>
                          <a:srgbClr val="FF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1440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008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661160"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None/>
                      </a:pP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海上有许多云&#10;&#10;描述已自动生成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52" r="8152" b="28405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9" name="文本框 8"/>
          <p:cNvSpPr txBox="1"/>
          <p:nvPr/>
        </p:nvSpPr>
        <p:spPr>
          <a:xfrm>
            <a:off x="1029970" y="1528445"/>
            <a:ext cx="10507345" cy="26460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zh-CN" altLang="en-US" sz="16600" dirty="0">
                <a:solidFill>
                  <a:srgbClr val="254275"/>
                </a:solidFill>
                <a:latin typeface="汉仪尚巍手书W" panose="00020600040101010101" pitchFamily="18" charset="-122"/>
                <a:ea typeface="汉仪尚巍手书W" panose="00020600040101010101" pitchFamily="18" charset="-122"/>
              </a:rPr>
              <a:t>感谢观看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edc3d11b-7d28-430f-a7f6-a4376700bbeb&quot;,&quot;Name&quot;:null,&quot;Kind&quot;:&quot;Custom&quot;,&quot;OldGuidesSetting&quot;:{&quot;HeaderHeight&quot;:0.0,&quot;FooterHeight&quot;:0.0,&quot;SideMargin&quot;:0.0,&quot;TopMargin&quot;:0.0,&quot;BottomMargin&quot;:0.0,&quot;IntervalMargin&quot;:0.0}}"/>
  <p:tag name="COMMONDATA" val="eyJjb3VudCI6NCwiaGRpZCI6Ijk1ZGNlMWFkOTJiZjhhNGE0ODNhNTQxYTNkYzM4MjkyIiwidXNlckNvdW50Ijo0fQ==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79986;#180048;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ICON" val="#179986;#180048;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BLE_ENDDRAG_ORIGIN_RECT" val="934*461"/>
  <p:tag name="TABLE_ENDDRAG_RECT" val="9*50*934*46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dp2zsn1v">
      <a:majorFont>
        <a:latin typeface="思源黑体 CN Normal"/>
        <a:ea typeface="思源黑体 CN Normal"/>
        <a:cs typeface=""/>
      </a:majorFont>
      <a:minorFont>
        <a:latin typeface="思源黑体 CN Normal"/>
        <a:ea typeface="思源黑体 CN Normal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220</Words>
  <Application>Microsoft Office PowerPoint</Application>
  <PresentationFormat>宽屏</PresentationFormat>
  <Paragraphs>24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3" baseType="lpstr">
      <vt:lpstr>Arial</vt:lpstr>
      <vt:lpstr>汉仪雅酷黑 55W</vt:lpstr>
      <vt:lpstr>思源黑体 CN Normal</vt:lpstr>
      <vt:lpstr>汉仪尚巍手书W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远航 刘</cp:lastModifiedBy>
  <cp:revision>5</cp:revision>
  <dcterms:created xsi:type="dcterms:W3CDTF">2024-01-07T12:07:00Z</dcterms:created>
  <dcterms:modified xsi:type="dcterms:W3CDTF">2024-01-08T08:37:04Z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2052-12.1.0.16120</vt:lpwstr>
  </property>
  <property fmtid="{D5CDD505-2E9C-101B-9397-08002B2CF9AE}" pid="3" name="KSOTemplateUUID">
    <vt:lpwstr>v1.0_mb_qaJStAbgZdG/ktCPo684UA==</vt:lpwstr>
  </property>
  <property fmtid="{D5CDD505-2E9C-101B-9397-08002B2CF9AE}" pid="4" name="ICV">
    <vt:lpwstr>10AFF191B8C543E9971255784A7D6FA1_11</vt:lpwstr>
  </property>
</Properties>
</file>

<file path=docProps/thumbnail.jpeg>
</file>